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6"/>
  </p:notesMasterIdLst>
  <p:handoutMasterIdLst>
    <p:handoutMasterId r:id="rId17"/>
  </p:handoutMasterIdLst>
  <p:sldIdLst>
    <p:sldId id="1595" r:id="rId6"/>
    <p:sldId id="1590" r:id="rId7"/>
    <p:sldId id="1570" r:id="rId8"/>
    <p:sldId id="1592" r:id="rId9"/>
    <p:sldId id="1596" r:id="rId10"/>
    <p:sldId id="1597" r:id="rId11"/>
    <p:sldId id="1598" r:id="rId12"/>
    <p:sldId id="1599" r:id="rId13"/>
    <p:sldId id="1600" r:id="rId14"/>
    <p:sldId id="1591"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FFFFFF"/>
    <a:srgbClr val="2F2F2F"/>
    <a:srgbClr val="787878"/>
    <a:srgbClr val="595959"/>
    <a:srgbClr val="A6A6A6"/>
    <a:srgbClr val="7F7F7F"/>
    <a:srgbClr val="00BCF2"/>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80" d="100"/>
          <a:sy n="80" d="100"/>
        </p:scale>
        <p:origin x="114"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11/2/2017 3:52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11/2/2017 3:52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5"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twitter.com/luismanez" TargetMode="External"/><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www.linkedin.com/in/luismanez/" TargetMode="External"/><Relationship Id="rId5" Type="http://schemas.openxmlformats.org/officeDocument/2006/relationships/hyperlink" Target="https://medium.com/inherits-cloud" TargetMode="External"/><Relationship Id="rId4" Type="http://schemas.openxmlformats.org/officeDocument/2006/relationships/hyperlink" Target="https://github.com/luismanez"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35.tiff"/><Relationship Id="rId18" Type="http://schemas.openxmlformats.org/officeDocument/2006/relationships/image" Target="../media/image40.png"/><Relationship Id="rId3" Type="http://schemas.openxmlformats.org/officeDocument/2006/relationships/image" Target="../media/image25.tiff"/><Relationship Id="rId21" Type="http://schemas.openxmlformats.org/officeDocument/2006/relationships/image" Target="../media/image43.png"/><Relationship Id="rId7" Type="http://schemas.openxmlformats.org/officeDocument/2006/relationships/image" Target="../media/image29.tiff"/><Relationship Id="rId12" Type="http://schemas.openxmlformats.org/officeDocument/2006/relationships/image" Target="../media/image34.tiff"/><Relationship Id="rId17" Type="http://schemas.openxmlformats.org/officeDocument/2006/relationships/image" Target="../media/image39.tiff"/><Relationship Id="rId2" Type="http://schemas.openxmlformats.org/officeDocument/2006/relationships/image" Target="../media/image24.tiff"/><Relationship Id="rId16" Type="http://schemas.openxmlformats.org/officeDocument/2006/relationships/image" Target="../media/image38.tiff"/><Relationship Id="rId20" Type="http://schemas.openxmlformats.org/officeDocument/2006/relationships/image" Target="../media/image42.tiff"/><Relationship Id="rId1" Type="http://schemas.openxmlformats.org/officeDocument/2006/relationships/slideLayout" Target="../slideLayouts/slideLayout18.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png"/><Relationship Id="rId15" Type="http://schemas.openxmlformats.org/officeDocument/2006/relationships/image" Target="../media/image37.tiff"/><Relationship Id="rId10" Type="http://schemas.openxmlformats.org/officeDocument/2006/relationships/image" Target="../media/image32.tiff"/><Relationship Id="rId19" Type="http://schemas.openxmlformats.org/officeDocument/2006/relationships/image" Target="../media/image41.tiff"/><Relationship Id="rId4" Type="http://schemas.openxmlformats.org/officeDocument/2006/relationships/image" Target="../media/image26.tiff"/><Relationship Id="rId9" Type="http://schemas.openxmlformats.org/officeDocument/2006/relationships/image" Target="../media/image31.tiff"/><Relationship Id="rId14" Type="http://schemas.openxmlformats.org/officeDocument/2006/relationships/image" Target="../media/image36.tiff"/><Relationship Id="rId22"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Madrid, Spain</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Luis Mañez</a:t>
            </a:r>
          </a:p>
          <a:p>
            <a:endParaRPr lang="en-US" dirty="0"/>
          </a:p>
          <a:p>
            <a:r>
              <a:rPr lang="en-US" dirty="0"/>
              <a:t>Office Development MVP - </a:t>
            </a:r>
            <a:r>
              <a:rPr lang="en-US" dirty="0" err="1"/>
              <a:t>ClearPeople</a:t>
            </a:r>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1688528382"/>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XX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Insert Topic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Name of Speaker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Luis </a:t>
            </a:r>
            <a:r>
              <a:rPr lang="en-US" dirty="0" err="1"/>
              <a:t>Máñez</a:t>
            </a:r>
            <a:endParaRPr lang="en-US" dirty="0"/>
          </a:p>
        </p:txBody>
      </p:sp>
      <p:sp>
        <p:nvSpPr>
          <p:cNvPr id="5" name="Text Placeholder 4"/>
          <p:cNvSpPr>
            <a:spLocks noGrp="1"/>
          </p:cNvSpPr>
          <p:nvPr>
            <p:ph type="body" sz="quarter" idx="10"/>
          </p:nvPr>
        </p:nvSpPr>
        <p:spPr>
          <a:xfrm>
            <a:off x="465139" y="2148404"/>
            <a:ext cx="7373934" cy="3877985"/>
          </a:xfrm>
        </p:spPr>
        <p:txBody>
          <a:bodyPr/>
          <a:lstStyle/>
          <a:p>
            <a:r>
              <a:rPr lang="en-GB" dirty="0"/>
              <a:t>SharePoint and Cloud solutions architect </a:t>
            </a:r>
            <a:r>
              <a:rPr lang="en-GB" dirty="0" err="1"/>
              <a:t>en</a:t>
            </a:r>
            <a:r>
              <a:rPr lang="en-GB" dirty="0"/>
              <a:t> </a:t>
            </a:r>
            <a:r>
              <a:rPr lang="en-GB" dirty="0" err="1"/>
              <a:t>ClearPeople</a:t>
            </a:r>
            <a:r>
              <a:rPr lang="en-GB" dirty="0"/>
              <a:t>. </a:t>
            </a:r>
          </a:p>
          <a:p>
            <a:r>
              <a:rPr lang="en-GB" dirty="0"/>
              <a:t>Office Development MVP. </a:t>
            </a:r>
            <a:r>
              <a:rPr lang="en-GB" dirty="0" err="1"/>
              <a:t>Cerca</a:t>
            </a:r>
            <a:r>
              <a:rPr lang="en-GB" dirty="0"/>
              <a:t> de 15 </a:t>
            </a:r>
            <a:r>
              <a:rPr lang="en-GB" dirty="0" err="1"/>
              <a:t>años</a:t>
            </a:r>
            <a:r>
              <a:rPr lang="en-GB" dirty="0"/>
              <a:t> </a:t>
            </a:r>
            <a:r>
              <a:rPr lang="en-GB" dirty="0" err="1"/>
              <a:t>trabajando</a:t>
            </a:r>
            <a:r>
              <a:rPr lang="en-GB" dirty="0"/>
              <a:t> con </a:t>
            </a:r>
            <a:r>
              <a:rPr lang="en-GB" dirty="0" err="1"/>
              <a:t>tecnologías</a:t>
            </a:r>
            <a:r>
              <a:rPr lang="en-GB" dirty="0"/>
              <a:t> Microsoft. SharePoint MCPD y Certified specialist in Developing Azure. </a:t>
            </a:r>
            <a:r>
              <a:rPr lang="en-GB" dirty="0" err="1"/>
              <a:t>OfficeDev</a:t>
            </a:r>
            <a:r>
              <a:rPr lang="en-GB" dirty="0"/>
              <a:t> PnP Key contributor.</a:t>
            </a:r>
          </a:p>
          <a:p>
            <a:r>
              <a:rPr lang="en-GB" dirty="0">
                <a:hlinkClick r:id="rId3"/>
              </a:rPr>
              <a:t>https://twitter.com/luismanez</a:t>
            </a:r>
            <a:endParaRPr lang="en-GB" dirty="0"/>
          </a:p>
          <a:p>
            <a:r>
              <a:rPr lang="en-GB" dirty="0">
                <a:hlinkClick r:id="rId4"/>
              </a:rPr>
              <a:t>https://github.com/luismanez</a:t>
            </a:r>
            <a:endParaRPr lang="en-GB" dirty="0"/>
          </a:p>
          <a:p>
            <a:r>
              <a:rPr lang="en-GB" dirty="0">
                <a:hlinkClick r:id="rId5"/>
              </a:rPr>
              <a:t>https://medium.com/inherits-cloud</a:t>
            </a:r>
            <a:endParaRPr lang="en-GB" dirty="0"/>
          </a:p>
          <a:p>
            <a:r>
              <a:rPr lang="en-GB" dirty="0">
                <a:hlinkClick r:id="rId6"/>
              </a:rPr>
              <a:t>https://www.linkedin.com/in/luismanez/</a:t>
            </a:r>
            <a:endParaRPr lang="en-GB" dirty="0"/>
          </a:p>
          <a:p>
            <a:endParaRPr lang="en-GB" dirty="0"/>
          </a:p>
        </p:txBody>
      </p:sp>
      <p:pic>
        <p:nvPicPr>
          <p:cNvPr id="9" name="Picture Placeholder 8" descr="A person sitting at a table using a computer&#10;&#10;Description generated with very high confidence">
            <a:extLst>
              <a:ext uri="{FF2B5EF4-FFF2-40B4-BE49-F238E27FC236}">
                <a16:creationId xmlns:a16="http://schemas.microsoft.com/office/drawing/2014/main" id="{BEB728F9-41A1-4957-A4F7-65A9DDBA5FED}"/>
              </a:ext>
            </a:extLst>
          </p:cNvPr>
          <p:cNvPicPr>
            <a:picLocks noGrp="1" noChangeAspect="1"/>
          </p:cNvPicPr>
          <p:nvPr>
            <p:ph type="pic" sz="quarter" idx="20"/>
          </p:nvPr>
        </p:nvPicPr>
        <p:blipFill>
          <a:blip r:embed="rId7"/>
          <a:srcRect t="4331" b="4331"/>
          <a:stretch>
            <a:fillRect/>
          </a:stretch>
        </p:blipFill>
        <p:spPr/>
      </p:pic>
      <p:pic>
        <p:nvPicPr>
          <p:cNvPr id="13" name="Picture 12" descr="A close up of a sign&#10;&#10;Description generated with very high confidence">
            <a:extLst>
              <a:ext uri="{FF2B5EF4-FFF2-40B4-BE49-F238E27FC236}">
                <a16:creationId xmlns:a16="http://schemas.microsoft.com/office/drawing/2014/main" id="{0D3898A0-4854-4587-B08D-B60F4E25A110}"/>
              </a:ext>
            </a:extLst>
          </p:cNvPr>
          <p:cNvPicPr>
            <a:picLocks noChangeAspect="1"/>
          </p:cNvPicPr>
          <p:nvPr/>
        </p:nvPicPr>
        <p:blipFill>
          <a:blip r:embed="rId8"/>
          <a:stretch>
            <a:fillRect/>
          </a:stretch>
        </p:blipFill>
        <p:spPr>
          <a:xfrm>
            <a:off x="8518967" y="4842030"/>
            <a:ext cx="3160713" cy="1275228"/>
          </a:xfrm>
          <a:prstGeom prst="rect">
            <a:avLst/>
          </a:prstGeom>
        </p:spPr>
      </p:pic>
    </p:spTree>
    <p:extLst>
      <p:ext uri="{BB962C8B-B14F-4D97-AF65-F5344CB8AC3E}">
        <p14:creationId xmlns:p14="http://schemas.microsoft.com/office/powerpoint/2010/main" val="21370216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3B8D7A-7831-4565-81F9-1D32FBABC9B5}"/>
              </a:ext>
            </a:extLst>
          </p:cNvPr>
          <p:cNvGrpSpPr/>
          <p:nvPr/>
        </p:nvGrpSpPr>
        <p:grpSpPr>
          <a:xfrm>
            <a:off x="3776325" y="30205"/>
            <a:ext cx="4913457" cy="6934113"/>
            <a:chOff x="2533224" y="30205"/>
            <a:chExt cx="4913457" cy="6934113"/>
          </a:xfrm>
        </p:grpSpPr>
        <p:pic>
          <p:nvPicPr>
            <p:cNvPr id="3" name="Imagen 2">
              <a:extLst>
                <a:ext uri="{FF2B5EF4-FFF2-40B4-BE49-F238E27FC236}">
                  <a16:creationId xmlns:a16="http://schemas.microsoft.com/office/drawing/2014/main" id="{FB2D2875-E34E-428B-9228-B13FAB5F0018}"/>
                </a:ext>
              </a:extLst>
            </p:cNvPr>
            <p:cNvPicPr>
              <a:picLocks noChangeAspect="1"/>
            </p:cNvPicPr>
            <p:nvPr/>
          </p:nvPicPr>
          <p:blipFill>
            <a:blip r:embed="rId2"/>
            <a:stretch>
              <a:fillRect/>
            </a:stretch>
          </p:blipFill>
          <p:spPr>
            <a:xfrm>
              <a:off x="2533224" y="30205"/>
              <a:ext cx="4913457" cy="6934113"/>
            </a:xfrm>
            <a:prstGeom prst="rect">
              <a:avLst/>
            </a:prstGeom>
          </p:spPr>
        </p:pic>
        <p:sp>
          <p:nvSpPr>
            <p:cNvPr id="4" name="CuadroTexto 3">
              <a:extLst>
                <a:ext uri="{FF2B5EF4-FFF2-40B4-BE49-F238E27FC236}">
                  <a16:creationId xmlns:a16="http://schemas.microsoft.com/office/drawing/2014/main" id="{CD36534A-8C88-4469-A88B-1D449C3F8F88}"/>
                </a:ext>
              </a:extLst>
            </p:cNvPr>
            <p:cNvSpPr txBox="1"/>
            <p:nvPr/>
          </p:nvSpPr>
          <p:spPr>
            <a:xfrm>
              <a:off x="3181829" y="4461375"/>
              <a:ext cx="3644642" cy="1754326"/>
            </a:xfrm>
            <a:prstGeom prst="rect">
              <a:avLst/>
            </a:prstGeom>
            <a:noFill/>
          </p:spPr>
          <p:txBody>
            <a:bodyPr wrap="square" rtlCol="0">
              <a:spAutoFit/>
            </a:bodyPr>
            <a:lstStyle/>
            <a:p>
              <a:pPr algn="ctr"/>
              <a:r>
                <a:rPr lang="es-ES_tradnl" sz="5400" dirty="0">
                  <a:solidFill>
                    <a:srgbClr val="FFFFFF"/>
                  </a:solidFill>
                </a:rPr>
                <a:t>BE</a:t>
              </a:r>
            </a:p>
            <a:p>
              <a:pPr algn="ctr"/>
              <a:r>
                <a:rPr lang="es-ES_tradnl" sz="5400" dirty="0">
                  <a:solidFill>
                    <a:srgbClr val="FFFFFF"/>
                  </a:solidFill>
                </a:rPr>
                <a:t>MODERN</a:t>
              </a:r>
            </a:p>
          </p:txBody>
        </p:sp>
      </p:grpSp>
    </p:spTree>
    <p:extLst>
      <p:ext uri="{BB962C8B-B14F-4D97-AF65-F5344CB8AC3E}">
        <p14:creationId xmlns:p14="http://schemas.microsoft.com/office/powerpoint/2010/main" val="20169710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A6D7-F284-4BB0-9938-17893271F298}"/>
              </a:ext>
            </a:extLst>
          </p:cNvPr>
          <p:cNvSpPr>
            <a:spLocks noGrp="1"/>
          </p:cNvSpPr>
          <p:nvPr>
            <p:ph type="title"/>
          </p:nvPr>
        </p:nvSpPr>
        <p:spPr>
          <a:xfrm>
            <a:off x="465138" y="632779"/>
            <a:ext cx="11533187" cy="410369"/>
          </a:xfrm>
        </p:spPr>
        <p:txBody>
          <a:bodyPr/>
          <a:lstStyle/>
          <a:p>
            <a:r>
              <a:rPr lang="es-ES" dirty="0"/>
              <a:t>Technology </a:t>
            </a:r>
            <a:r>
              <a:rPr lang="es-ES" dirty="0" err="1"/>
              <a:t>mapping</a:t>
            </a:r>
            <a:r>
              <a:rPr lang="es-ES" dirty="0"/>
              <a:t> </a:t>
            </a:r>
            <a:r>
              <a:rPr lang="es-ES" dirty="0" err="1"/>
              <a:t>Classic</a:t>
            </a:r>
            <a:r>
              <a:rPr lang="es-ES" dirty="0"/>
              <a:t> vs Modern</a:t>
            </a:r>
            <a:endParaRPr lang="en-GB" dirty="0"/>
          </a:p>
        </p:txBody>
      </p:sp>
      <p:pic>
        <p:nvPicPr>
          <p:cNvPr id="4" name="Imagen 19">
            <a:extLst>
              <a:ext uri="{FF2B5EF4-FFF2-40B4-BE49-F238E27FC236}">
                <a16:creationId xmlns:a16="http://schemas.microsoft.com/office/drawing/2014/main" id="{DAE4BDB6-B724-49A0-B1E6-2143079D8BD4}"/>
              </a:ext>
            </a:extLst>
          </p:cNvPr>
          <p:cNvPicPr>
            <a:picLocks noChangeAspect="1"/>
          </p:cNvPicPr>
          <p:nvPr/>
        </p:nvPicPr>
        <p:blipFill>
          <a:blip r:embed="rId2"/>
          <a:stretch>
            <a:fillRect/>
          </a:stretch>
        </p:blipFill>
        <p:spPr>
          <a:xfrm>
            <a:off x="5422377" y="2434892"/>
            <a:ext cx="1320926" cy="1268089"/>
          </a:xfrm>
          <a:prstGeom prst="rect">
            <a:avLst/>
          </a:prstGeom>
        </p:spPr>
      </p:pic>
      <p:grpSp>
        <p:nvGrpSpPr>
          <p:cNvPr id="5" name="Agrupar 27">
            <a:extLst>
              <a:ext uri="{FF2B5EF4-FFF2-40B4-BE49-F238E27FC236}">
                <a16:creationId xmlns:a16="http://schemas.microsoft.com/office/drawing/2014/main" id="{95282188-E567-4A4A-BE99-F7D55C6BEF27}"/>
              </a:ext>
            </a:extLst>
          </p:cNvPr>
          <p:cNvGrpSpPr/>
          <p:nvPr/>
        </p:nvGrpSpPr>
        <p:grpSpPr>
          <a:xfrm>
            <a:off x="1913839" y="1305540"/>
            <a:ext cx="8904711" cy="985465"/>
            <a:chOff x="209009" y="323462"/>
            <a:chExt cx="11872948" cy="1313953"/>
          </a:xfrm>
        </p:grpSpPr>
        <p:pic>
          <p:nvPicPr>
            <p:cNvPr id="6" name="Imagen 3">
              <a:extLst>
                <a:ext uri="{FF2B5EF4-FFF2-40B4-BE49-F238E27FC236}">
                  <a16:creationId xmlns:a16="http://schemas.microsoft.com/office/drawing/2014/main" id="{64C6F244-A7F0-47ED-8128-9F763FC9533F}"/>
                </a:ext>
              </a:extLst>
            </p:cNvPr>
            <p:cNvPicPr>
              <a:picLocks noChangeAspect="1"/>
            </p:cNvPicPr>
            <p:nvPr/>
          </p:nvPicPr>
          <p:blipFill>
            <a:blip r:embed="rId3"/>
            <a:stretch>
              <a:fillRect/>
            </a:stretch>
          </p:blipFill>
          <p:spPr>
            <a:xfrm>
              <a:off x="8676386" y="323462"/>
              <a:ext cx="1187434" cy="1187434"/>
            </a:xfrm>
            <a:prstGeom prst="rect">
              <a:avLst/>
            </a:prstGeom>
          </p:spPr>
        </p:pic>
        <p:pic>
          <p:nvPicPr>
            <p:cNvPr id="7" name="Imagen 5">
              <a:extLst>
                <a:ext uri="{FF2B5EF4-FFF2-40B4-BE49-F238E27FC236}">
                  <a16:creationId xmlns:a16="http://schemas.microsoft.com/office/drawing/2014/main" id="{AB481015-6D19-4FDC-A7C7-3A357A22AFAF}"/>
                </a:ext>
              </a:extLst>
            </p:cNvPr>
            <p:cNvPicPr>
              <a:picLocks noChangeAspect="1"/>
            </p:cNvPicPr>
            <p:nvPr/>
          </p:nvPicPr>
          <p:blipFill>
            <a:blip r:embed="rId4"/>
            <a:stretch>
              <a:fillRect/>
            </a:stretch>
          </p:blipFill>
          <p:spPr>
            <a:xfrm>
              <a:off x="1720564" y="323462"/>
              <a:ext cx="1226238" cy="1226238"/>
            </a:xfrm>
            <a:prstGeom prst="rect">
              <a:avLst/>
            </a:prstGeom>
          </p:spPr>
        </p:pic>
        <p:pic>
          <p:nvPicPr>
            <p:cNvPr id="8" name="Imagen 7">
              <a:extLst>
                <a:ext uri="{FF2B5EF4-FFF2-40B4-BE49-F238E27FC236}">
                  <a16:creationId xmlns:a16="http://schemas.microsoft.com/office/drawing/2014/main" id="{2F812475-9770-4AC2-A2D6-F70585164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a:extLst>
                <a:ext uri="{FF2B5EF4-FFF2-40B4-BE49-F238E27FC236}">
                  <a16:creationId xmlns:a16="http://schemas.microsoft.com/office/drawing/2014/main" id="{C7068CBD-F891-49DD-8A27-2BB26386F4A1}"/>
                </a:ext>
              </a:extLst>
            </p:cNvPr>
            <p:cNvPicPr>
              <a:picLocks noChangeAspect="1"/>
            </p:cNvPicPr>
            <p:nvPr/>
          </p:nvPicPr>
          <p:blipFill>
            <a:blip r:embed="rId6"/>
            <a:stretch>
              <a:fillRect/>
            </a:stretch>
          </p:blipFill>
          <p:spPr>
            <a:xfrm>
              <a:off x="5158850" y="478739"/>
              <a:ext cx="1005006" cy="1005006"/>
            </a:xfrm>
            <a:prstGeom prst="rect">
              <a:avLst/>
            </a:prstGeom>
          </p:spPr>
        </p:pic>
        <p:pic>
          <p:nvPicPr>
            <p:cNvPr id="10" name="Imagen 9">
              <a:extLst>
                <a:ext uri="{FF2B5EF4-FFF2-40B4-BE49-F238E27FC236}">
                  <a16:creationId xmlns:a16="http://schemas.microsoft.com/office/drawing/2014/main" id="{BA002ECB-3E5A-4601-A61A-CA45D0858970}"/>
                </a:ext>
              </a:extLst>
            </p:cNvPr>
            <p:cNvPicPr>
              <a:picLocks noChangeAspect="1"/>
            </p:cNvPicPr>
            <p:nvPr/>
          </p:nvPicPr>
          <p:blipFill>
            <a:blip r:embed="rId7"/>
            <a:stretch>
              <a:fillRect/>
            </a:stretch>
          </p:blipFill>
          <p:spPr>
            <a:xfrm>
              <a:off x="6824510" y="377394"/>
              <a:ext cx="1163552" cy="1163552"/>
            </a:xfrm>
            <a:prstGeom prst="rect">
              <a:avLst/>
            </a:prstGeom>
          </p:spPr>
        </p:pic>
        <p:pic>
          <p:nvPicPr>
            <p:cNvPr id="11" name="Imagen 11">
              <a:extLst>
                <a:ext uri="{FF2B5EF4-FFF2-40B4-BE49-F238E27FC236}">
                  <a16:creationId xmlns:a16="http://schemas.microsoft.com/office/drawing/2014/main" id="{4DDB853E-6354-4868-BB64-F38BDF22754A}"/>
                </a:ext>
              </a:extLst>
            </p:cNvPr>
            <p:cNvPicPr>
              <a:picLocks noChangeAspect="1"/>
            </p:cNvPicPr>
            <p:nvPr/>
          </p:nvPicPr>
          <p:blipFill>
            <a:blip r:embed="rId8"/>
            <a:stretch>
              <a:fillRect/>
            </a:stretch>
          </p:blipFill>
          <p:spPr>
            <a:xfrm>
              <a:off x="10377579" y="401909"/>
              <a:ext cx="1704378" cy="1147792"/>
            </a:xfrm>
            <a:prstGeom prst="rect">
              <a:avLst/>
            </a:prstGeom>
          </p:spPr>
        </p:pic>
        <p:pic>
          <p:nvPicPr>
            <p:cNvPr id="12" name="Imagen 4">
              <a:extLst>
                <a:ext uri="{FF2B5EF4-FFF2-40B4-BE49-F238E27FC236}">
                  <a16:creationId xmlns:a16="http://schemas.microsoft.com/office/drawing/2014/main" id="{B087062B-AD3F-4F29-8F74-8368BE78AFB8}"/>
                </a:ext>
              </a:extLst>
            </p:cNvPr>
            <p:cNvPicPr>
              <a:picLocks noChangeAspect="1"/>
            </p:cNvPicPr>
            <p:nvPr/>
          </p:nvPicPr>
          <p:blipFill>
            <a:blip r:embed="rId9"/>
            <a:stretch>
              <a:fillRect/>
            </a:stretch>
          </p:blipFill>
          <p:spPr>
            <a:xfrm>
              <a:off x="209009" y="350148"/>
              <a:ext cx="1287267" cy="1287267"/>
            </a:xfrm>
            <a:prstGeom prst="rect">
              <a:avLst/>
            </a:prstGeom>
          </p:spPr>
        </p:pic>
      </p:grpSp>
      <p:grpSp>
        <p:nvGrpSpPr>
          <p:cNvPr id="13" name="Agrupar 37">
            <a:extLst>
              <a:ext uri="{FF2B5EF4-FFF2-40B4-BE49-F238E27FC236}">
                <a16:creationId xmlns:a16="http://schemas.microsoft.com/office/drawing/2014/main" id="{1258B1A5-0EDA-4AEB-AB75-894326440C09}"/>
              </a:ext>
            </a:extLst>
          </p:cNvPr>
          <p:cNvGrpSpPr/>
          <p:nvPr/>
        </p:nvGrpSpPr>
        <p:grpSpPr>
          <a:xfrm>
            <a:off x="1964276" y="4037643"/>
            <a:ext cx="8596202" cy="2854782"/>
            <a:chOff x="276258" y="2939579"/>
            <a:chExt cx="11461603" cy="3806376"/>
          </a:xfrm>
        </p:grpSpPr>
        <p:pic>
          <p:nvPicPr>
            <p:cNvPr id="14" name="Imagen 12">
              <a:extLst>
                <a:ext uri="{FF2B5EF4-FFF2-40B4-BE49-F238E27FC236}">
                  <a16:creationId xmlns:a16="http://schemas.microsoft.com/office/drawing/2014/main" id="{3552A1F9-35A9-4A2B-998B-405A4ADA69BC}"/>
                </a:ext>
              </a:extLst>
            </p:cNvPr>
            <p:cNvPicPr>
              <a:picLocks noChangeAspect="1"/>
            </p:cNvPicPr>
            <p:nvPr/>
          </p:nvPicPr>
          <p:blipFill>
            <a:blip r:embed="rId10"/>
            <a:stretch>
              <a:fillRect/>
            </a:stretch>
          </p:blipFill>
          <p:spPr>
            <a:xfrm>
              <a:off x="276258" y="3032797"/>
              <a:ext cx="1220019" cy="1220019"/>
            </a:xfrm>
            <a:prstGeom prst="rect">
              <a:avLst/>
            </a:prstGeom>
          </p:spPr>
        </p:pic>
        <p:pic>
          <p:nvPicPr>
            <p:cNvPr id="15" name="Imagen 13">
              <a:extLst>
                <a:ext uri="{FF2B5EF4-FFF2-40B4-BE49-F238E27FC236}">
                  <a16:creationId xmlns:a16="http://schemas.microsoft.com/office/drawing/2014/main" id="{9589CA75-756D-4D85-914F-7E7655362FC9}"/>
                </a:ext>
              </a:extLst>
            </p:cNvPr>
            <p:cNvPicPr>
              <a:picLocks noChangeAspect="1"/>
            </p:cNvPicPr>
            <p:nvPr/>
          </p:nvPicPr>
          <p:blipFill>
            <a:blip r:embed="rId11"/>
            <a:stretch>
              <a:fillRect/>
            </a:stretch>
          </p:blipFill>
          <p:spPr>
            <a:xfrm>
              <a:off x="1783937" y="2939579"/>
              <a:ext cx="1282254" cy="1282254"/>
            </a:xfrm>
            <a:prstGeom prst="rect">
              <a:avLst/>
            </a:prstGeom>
          </p:spPr>
        </p:pic>
        <p:pic>
          <p:nvPicPr>
            <p:cNvPr id="16" name="Imagen 14">
              <a:extLst>
                <a:ext uri="{FF2B5EF4-FFF2-40B4-BE49-F238E27FC236}">
                  <a16:creationId xmlns:a16="http://schemas.microsoft.com/office/drawing/2014/main" id="{61E69CC2-119E-4436-BAC1-C16E4C2E783D}"/>
                </a:ext>
              </a:extLst>
            </p:cNvPr>
            <p:cNvPicPr>
              <a:picLocks noChangeAspect="1"/>
            </p:cNvPicPr>
            <p:nvPr/>
          </p:nvPicPr>
          <p:blipFill>
            <a:blip r:embed="rId12"/>
            <a:stretch>
              <a:fillRect/>
            </a:stretch>
          </p:blipFill>
          <p:spPr>
            <a:xfrm>
              <a:off x="3379536" y="3014447"/>
              <a:ext cx="1264574" cy="1264574"/>
            </a:xfrm>
            <a:prstGeom prst="rect">
              <a:avLst/>
            </a:prstGeom>
          </p:spPr>
        </p:pic>
        <p:pic>
          <p:nvPicPr>
            <p:cNvPr id="17" name="Imagen 15">
              <a:extLst>
                <a:ext uri="{FF2B5EF4-FFF2-40B4-BE49-F238E27FC236}">
                  <a16:creationId xmlns:a16="http://schemas.microsoft.com/office/drawing/2014/main" id="{DAF290A0-F8E5-4B90-80D3-3AE008603713}"/>
                </a:ext>
              </a:extLst>
            </p:cNvPr>
            <p:cNvPicPr>
              <a:picLocks noChangeAspect="1"/>
            </p:cNvPicPr>
            <p:nvPr/>
          </p:nvPicPr>
          <p:blipFill>
            <a:blip r:embed="rId13"/>
            <a:stretch>
              <a:fillRect/>
            </a:stretch>
          </p:blipFill>
          <p:spPr>
            <a:xfrm>
              <a:off x="3416816" y="4366874"/>
              <a:ext cx="1154029" cy="1154029"/>
            </a:xfrm>
            <a:prstGeom prst="rect">
              <a:avLst/>
            </a:prstGeom>
          </p:spPr>
        </p:pic>
        <p:pic>
          <p:nvPicPr>
            <p:cNvPr id="18" name="Imagen 17">
              <a:extLst>
                <a:ext uri="{FF2B5EF4-FFF2-40B4-BE49-F238E27FC236}">
                  <a16:creationId xmlns:a16="http://schemas.microsoft.com/office/drawing/2014/main" id="{76C484F6-17C1-4B4D-AE0B-897557C90600}"/>
                </a:ext>
              </a:extLst>
            </p:cNvPr>
            <p:cNvPicPr>
              <a:picLocks noChangeAspect="1"/>
            </p:cNvPicPr>
            <p:nvPr/>
          </p:nvPicPr>
          <p:blipFill>
            <a:blip r:embed="rId14"/>
            <a:stretch>
              <a:fillRect/>
            </a:stretch>
          </p:blipFill>
          <p:spPr>
            <a:xfrm>
              <a:off x="6943103" y="3146855"/>
              <a:ext cx="993821" cy="993821"/>
            </a:xfrm>
            <a:prstGeom prst="rect">
              <a:avLst/>
            </a:prstGeom>
          </p:spPr>
        </p:pic>
        <p:pic>
          <p:nvPicPr>
            <p:cNvPr id="19" name="Imagen 18">
              <a:extLst>
                <a:ext uri="{FF2B5EF4-FFF2-40B4-BE49-F238E27FC236}">
                  <a16:creationId xmlns:a16="http://schemas.microsoft.com/office/drawing/2014/main" id="{13862AF7-FD50-4E7C-AC70-601399467187}"/>
                </a:ext>
              </a:extLst>
            </p:cNvPr>
            <p:cNvPicPr>
              <a:picLocks noChangeAspect="1"/>
            </p:cNvPicPr>
            <p:nvPr/>
          </p:nvPicPr>
          <p:blipFill>
            <a:blip r:embed="rId15"/>
            <a:stretch>
              <a:fillRect/>
            </a:stretch>
          </p:blipFill>
          <p:spPr>
            <a:xfrm>
              <a:off x="10385106" y="2944307"/>
              <a:ext cx="1352755" cy="1352755"/>
            </a:xfrm>
            <a:prstGeom prst="rect">
              <a:avLst/>
            </a:prstGeom>
          </p:spPr>
        </p:pic>
        <p:pic>
          <p:nvPicPr>
            <p:cNvPr id="20" name="Imagen 6">
              <a:extLst>
                <a:ext uri="{FF2B5EF4-FFF2-40B4-BE49-F238E27FC236}">
                  <a16:creationId xmlns:a16="http://schemas.microsoft.com/office/drawing/2014/main" id="{7AD6C9D6-559C-4C69-BDC2-EF942D0D058A}"/>
                </a:ext>
              </a:extLst>
            </p:cNvPr>
            <p:cNvPicPr>
              <a:picLocks noChangeAspect="1"/>
            </p:cNvPicPr>
            <p:nvPr/>
          </p:nvPicPr>
          <p:blipFill>
            <a:blip r:embed="rId16"/>
            <a:stretch>
              <a:fillRect/>
            </a:stretch>
          </p:blipFill>
          <p:spPr>
            <a:xfrm>
              <a:off x="6943103" y="4325272"/>
              <a:ext cx="993821" cy="993821"/>
            </a:xfrm>
            <a:prstGeom prst="rect">
              <a:avLst/>
            </a:prstGeom>
          </p:spPr>
        </p:pic>
        <p:pic>
          <p:nvPicPr>
            <p:cNvPr id="21" name="Imagen 20">
              <a:extLst>
                <a:ext uri="{FF2B5EF4-FFF2-40B4-BE49-F238E27FC236}">
                  <a16:creationId xmlns:a16="http://schemas.microsoft.com/office/drawing/2014/main" id="{AF893478-8E9C-4E64-9530-1C578002B5E7}"/>
                </a:ext>
              </a:extLst>
            </p:cNvPr>
            <p:cNvPicPr>
              <a:picLocks noChangeAspect="1"/>
            </p:cNvPicPr>
            <p:nvPr/>
          </p:nvPicPr>
          <p:blipFill>
            <a:blip r:embed="rId17"/>
            <a:stretch>
              <a:fillRect/>
            </a:stretch>
          </p:blipFill>
          <p:spPr>
            <a:xfrm>
              <a:off x="8683318" y="3885081"/>
              <a:ext cx="961169" cy="961169"/>
            </a:xfrm>
            <a:prstGeom prst="rect">
              <a:avLst/>
            </a:prstGeom>
          </p:spPr>
        </p:pic>
        <p:grpSp>
          <p:nvGrpSpPr>
            <p:cNvPr id="22" name="Agrupar 24">
              <a:extLst>
                <a:ext uri="{FF2B5EF4-FFF2-40B4-BE49-F238E27FC236}">
                  <a16:creationId xmlns:a16="http://schemas.microsoft.com/office/drawing/2014/main" id="{13D61B8A-F291-41DA-B92F-33DCC7F0934D}"/>
                </a:ext>
              </a:extLst>
            </p:cNvPr>
            <p:cNvGrpSpPr/>
            <p:nvPr/>
          </p:nvGrpSpPr>
          <p:grpSpPr>
            <a:xfrm>
              <a:off x="8802526" y="3080771"/>
              <a:ext cx="1081695" cy="802137"/>
              <a:chOff x="8854285" y="2528680"/>
              <a:chExt cx="1081695" cy="802137"/>
            </a:xfrm>
          </p:grpSpPr>
          <p:sp>
            <p:nvSpPr>
              <p:cNvPr id="27" name="CuadroTexto 22">
                <a:extLst>
                  <a:ext uri="{FF2B5EF4-FFF2-40B4-BE49-F238E27FC236}">
                    <a16:creationId xmlns:a16="http://schemas.microsoft.com/office/drawing/2014/main" id="{644D6F0A-E74A-4D45-AA49-78FFAE46EEF7}"/>
                  </a:ext>
                </a:extLst>
              </p:cNvPr>
              <p:cNvSpPr txBox="1"/>
              <p:nvPr/>
            </p:nvSpPr>
            <p:spPr>
              <a:xfrm>
                <a:off x="9206719" y="2619007"/>
                <a:ext cx="729261" cy="615553"/>
              </a:xfrm>
              <a:prstGeom prst="rect">
                <a:avLst/>
              </a:prstGeom>
              <a:noFill/>
            </p:spPr>
            <p:txBody>
              <a:bodyPr wrap="none" rtlCol="0">
                <a:spAutoFit/>
              </a:bodyPr>
              <a:lstStyle/>
              <a:p>
                <a:r>
                  <a:rPr lang="es-ES_tradnl" sz="2400" b="1" dirty="0"/>
                  <a:t>FX</a:t>
                </a:r>
              </a:p>
            </p:txBody>
          </p:sp>
          <p:pic>
            <p:nvPicPr>
              <p:cNvPr id="28" name="Imagen 23">
                <a:extLst>
                  <a:ext uri="{FF2B5EF4-FFF2-40B4-BE49-F238E27FC236}">
                    <a16:creationId xmlns:a16="http://schemas.microsoft.com/office/drawing/2014/main" id="{60E430CA-E58E-4E15-98E3-8A7CC23CB8B7}"/>
                  </a:ext>
                </a:extLst>
              </p:cNvPr>
              <p:cNvPicPr>
                <a:picLocks noChangeAspect="1"/>
              </p:cNvPicPr>
              <p:nvPr/>
            </p:nvPicPr>
            <p:blipFill>
              <a:blip r:embed="rId18"/>
              <a:stretch>
                <a:fillRect/>
              </a:stretch>
            </p:blipFill>
            <p:spPr>
              <a:xfrm>
                <a:off x="8854285" y="2528680"/>
                <a:ext cx="467577" cy="802137"/>
              </a:xfrm>
              <a:prstGeom prst="rect">
                <a:avLst/>
              </a:prstGeom>
            </p:spPr>
          </p:pic>
        </p:grpSp>
        <p:pic>
          <p:nvPicPr>
            <p:cNvPr id="23" name="Imagen 25">
              <a:extLst>
                <a:ext uri="{FF2B5EF4-FFF2-40B4-BE49-F238E27FC236}">
                  <a16:creationId xmlns:a16="http://schemas.microsoft.com/office/drawing/2014/main" id="{359991D4-9899-4B06-8224-250E5CFD94EB}"/>
                </a:ext>
              </a:extLst>
            </p:cNvPr>
            <p:cNvPicPr>
              <a:picLocks noChangeAspect="1"/>
            </p:cNvPicPr>
            <p:nvPr/>
          </p:nvPicPr>
          <p:blipFill>
            <a:blip r:embed="rId19"/>
            <a:stretch>
              <a:fillRect/>
            </a:stretch>
          </p:blipFill>
          <p:spPr>
            <a:xfrm>
              <a:off x="8639038" y="4821003"/>
              <a:ext cx="1096717" cy="1096717"/>
            </a:xfrm>
            <a:prstGeom prst="rect">
              <a:avLst/>
            </a:prstGeom>
          </p:spPr>
        </p:pic>
        <p:pic>
          <p:nvPicPr>
            <p:cNvPr id="24" name="Imagen 26">
              <a:extLst>
                <a:ext uri="{FF2B5EF4-FFF2-40B4-BE49-F238E27FC236}">
                  <a16:creationId xmlns:a16="http://schemas.microsoft.com/office/drawing/2014/main" id="{4E2DC0FF-B5AB-43CC-9762-F060FC16FE2D}"/>
                </a:ext>
              </a:extLst>
            </p:cNvPr>
            <p:cNvPicPr>
              <a:picLocks noChangeAspect="1"/>
            </p:cNvPicPr>
            <p:nvPr/>
          </p:nvPicPr>
          <p:blipFill>
            <a:blip r:embed="rId20"/>
            <a:stretch>
              <a:fillRect/>
            </a:stretch>
          </p:blipFill>
          <p:spPr>
            <a:xfrm>
              <a:off x="8768020" y="5909672"/>
              <a:ext cx="836283" cy="836283"/>
            </a:xfrm>
            <a:prstGeom prst="rect">
              <a:avLst/>
            </a:prstGeom>
          </p:spPr>
        </p:pic>
        <p:pic>
          <p:nvPicPr>
            <p:cNvPr id="25" name="Imagen 35">
              <a:extLst>
                <a:ext uri="{FF2B5EF4-FFF2-40B4-BE49-F238E27FC236}">
                  <a16:creationId xmlns:a16="http://schemas.microsoft.com/office/drawing/2014/main" id="{5D13CFDE-87D3-4DBC-8ED0-ECBD2092717F}"/>
                </a:ext>
              </a:extLst>
            </p:cNvPr>
            <p:cNvPicPr>
              <a:picLocks noChangeAspect="1"/>
            </p:cNvPicPr>
            <p:nvPr/>
          </p:nvPicPr>
          <p:blipFill>
            <a:blip r:embed="rId21"/>
            <a:stretch>
              <a:fillRect/>
            </a:stretch>
          </p:blipFill>
          <p:spPr>
            <a:xfrm>
              <a:off x="5052170" y="3146855"/>
              <a:ext cx="1332462" cy="1349223"/>
            </a:xfrm>
            <a:prstGeom prst="rect">
              <a:avLst/>
            </a:prstGeom>
          </p:spPr>
        </p:pic>
        <p:pic>
          <p:nvPicPr>
            <p:cNvPr id="26" name="Imagen 36">
              <a:extLst>
                <a:ext uri="{FF2B5EF4-FFF2-40B4-BE49-F238E27FC236}">
                  <a16:creationId xmlns:a16="http://schemas.microsoft.com/office/drawing/2014/main" id="{EB792DFB-D028-4534-966D-E42B56BAD7AA}"/>
                </a:ext>
              </a:extLst>
            </p:cNvPr>
            <p:cNvPicPr>
              <a:picLocks noChangeAspect="1"/>
            </p:cNvPicPr>
            <p:nvPr/>
          </p:nvPicPr>
          <p:blipFill>
            <a:blip r:embed="rId22"/>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724374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19AC-7491-440C-B3EE-5929992FB815}"/>
              </a:ext>
            </a:extLst>
          </p:cNvPr>
          <p:cNvSpPr>
            <a:spLocks noGrp="1"/>
          </p:cNvSpPr>
          <p:nvPr>
            <p:ph type="title"/>
          </p:nvPr>
        </p:nvSpPr>
        <p:spPr/>
        <p:txBody>
          <a:bodyPr/>
          <a:lstStyle/>
          <a:p>
            <a:r>
              <a:rPr lang="es-ES" dirty="0"/>
              <a:t>Microsoft </a:t>
            </a:r>
            <a:r>
              <a:rPr lang="es-ES" dirty="0" err="1"/>
              <a:t>Cognitive</a:t>
            </a:r>
            <a:r>
              <a:rPr lang="es-ES" dirty="0"/>
              <a:t> </a:t>
            </a:r>
            <a:r>
              <a:rPr lang="es-ES" dirty="0" err="1"/>
              <a:t>Services</a:t>
            </a:r>
            <a:endParaRPr lang="en-GB" dirty="0"/>
          </a:p>
        </p:txBody>
      </p:sp>
      <p:sp>
        <p:nvSpPr>
          <p:cNvPr id="3" name="Text Placeholder 2">
            <a:extLst>
              <a:ext uri="{FF2B5EF4-FFF2-40B4-BE49-F238E27FC236}">
                <a16:creationId xmlns:a16="http://schemas.microsoft.com/office/drawing/2014/main" id="{D3A4D598-BA7E-4E3A-91F2-3EC49DCF2A4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39919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9015-CFD5-4B0C-83BF-5CECB0B4BD65}"/>
              </a:ext>
            </a:extLst>
          </p:cNvPr>
          <p:cNvSpPr>
            <a:spLocks noGrp="1"/>
          </p:cNvSpPr>
          <p:nvPr>
            <p:ph type="title"/>
          </p:nvPr>
        </p:nvSpPr>
        <p:spPr/>
        <p:txBody>
          <a:bodyPr/>
          <a:lstStyle/>
          <a:p>
            <a:r>
              <a:rPr lang="en-GB" dirty="0"/>
              <a:t>https://azure.microsoft.com/en-us/services/cognitive-services/?v=17.42n</a:t>
            </a:r>
          </a:p>
        </p:txBody>
      </p:sp>
      <p:pic>
        <p:nvPicPr>
          <p:cNvPr id="7" name="Picture 6">
            <a:extLst>
              <a:ext uri="{FF2B5EF4-FFF2-40B4-BE49-F238E27FC236}">
                <a16:creationId xmlns:a16="http://schemas.microsoft.com/office/drawing/2014/main" id="{11389FFA-BF29-4474-8689-DC48C45EE8C0}"/>
              </a:ext>
            </a:extLst>
          </p:cNvPr>
          <p:cNvPicPr>
            <a:picLocks noChangeAspect="1"/>
          </p:cNvPicPr>
          <p:nvPr/>
        </p:nvPicPr>
        <p:blipFill>
          <a:blip r:embed="rId2"/>
          <a:stretch>
            <a:fillRect/>
          </a:stretch>
        </p:blipFill>
        <p:spPr>
          <a:xfrm>
            <a:off x="555810" y="1747538"/>
            <a:ext cx="11588997" cy="4163191"/>
          </a:xfrm>
          <a:prstGeom prst="rect">
            <a:avLst/>
          </a:prstGeom>
        </p:spPr>
      </p:pic>
    </p:spTree>
    <p:extLst>
      <p:ext uri="{BB962C8B-B14F-4D97-AF65-F5344CB8AC3E}">
        <p14:creationId xmlns:p14="http://schemas.microsoft.com/office/powerpoint/2010/main" val="293266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D66E-AC48-4756-8FD1-1A6327701F5A}"/>
              </a:ext>
            </a:extLst>
          </p:cNvPr>
          <p:cNvSpPr>
            <a:spLocks noGrp="1"/>
          </p:cNvSpPr>
          <p:nvPr>
            <p:ph type="title"/>
          </p:nvPr>
        </p:nvSpPr>
        <p:spPr/>
        <p:txBody>
          <a:bodyPr/>
          <a:lstStyle/>
          <a:p>
            <a:r>
              <a:rPr lang="es-ES" dirty="0" err="1"/>
              <a:t>Spfx</a:t>
            </a:r>
            <a:r>
              <a:rPr lang="es-ES" dirty="0"/>
              <a:t> </a:t>
            </a:r>
            <a:r>
              <a:rPr lang="es-ES" dirty="0" err="1"/>
              <a:t>Extensions</a:t>
            </a:r>
            <a:endParaRPr lang="en-GB" dirty="0"/>
          </a:p>
        </p:txBody>
      </p:sp>
      <p:sp>
        <p:nvSpPr>
          <p:cNvPr id="3" name="Text Placeholder 2">
            <a:extLst>
              <a:ext uri="{FF2B5EF4-FFF2-40B4-BE49-F238E27FC236}">
                <a16:creationId xmlns:a16="http://schemas.microsoft.com/office/drawing/2014/main" id="{98C2A542-E712-4074-8469-A980406C8320}"/>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70258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7550fb09-e1e4-49f9-8257-ac8f082c86d0"/>
    <ds:schemaRef ds:uri="http://schemas.microsoft.com/sharepoint/v3/fields"/>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348</TotalTime>
  <Words>398</Words>
  <Application>Microsoft Office PowerPoint</Application>
  <PresentationFormat>Custom</PresentationFormat>
  <Paragraphs>48</Paragraphs>
  <Slides>10</Slides>
  <Notes>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19"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Madrid, Spain</vt:lpstr>
      <vt:lpstr>Agenda</vt:lpstr>
      <vt:lpstr>Luis Máñez</vt:lpstr>
      <vt:lpstr>Enjoy the Bootcamp</vt:lpstr>
      <vt:lpstr>PowerPoint Presentation</vt:lpstr>
      <vt:lpstr>Technology mapping Classic vs Modern</vt:lpstr>
      <vt:lpstr>Microsoft Cognitive Services</vt:lpstr>
      <vt:lpstr>https://azure.microsoft.com/en-us/services/cognitive-services/?v=17.42n</vt:lpstr>
      <vt:lpstr>Spfx Extensions</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Luis Manez</cp:lastModifiedBy>
  <cp:revision>49</cp:revision>
  <dcterms:created xsi:type="dcterms:W3CDTF">2017-07-18T18:43:36Z</dcterms:created>
  <dcterms:modified xsi:type="dcterms:W3CDTF">2017-11-02T15:53:14Z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